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9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942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22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36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76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804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56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73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87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23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843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43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D59DF-305D-5F4E-B506-E2605D7BE31A}" type="datetimeFigureOut">
              <a:rPr lang="en-US" smtClean="0"/>
              <a:t>16/10/2012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AC401-2DE0-1742-A1D5-FE64B748F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04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vJG698U2Mvo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Attention and neglect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dirty="0" smtClean="0"/>
              <a:t>Aalborg University</a:t>
            </a:r>
          </a:p>
          <a:p>
            <a:r>
              <a:rPr lang="en-GB" dirty="0" err="1" smtClean="0"/>
              <a:t>dave@create.aau.dk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66" y="317496"/>
            <a:ext cx="4134069" cy="215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38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Moving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6572"/>
            <a:ext cx="8229600" cy="2974159"/>
          </a:xfrm>
        </p:spPr>
        <p:txBody>
          <a:bodyPr>
            <a:normAutofit fontScale="62500" lnSpcReduction="20000"/>
          </a:bodyPr>
          <a:lstStyle/>
          <a:p>
            <a:r>
              <a:rPr lang="en-GB" b="1" i="1" dirty="0" smtClean="0"/>
              <a:t>Covert cueing paradigm</a:t>
            </a:r>
            <a:endParaRPr lang="en-GB" dirty="0" smtClean="0"/>
          </a:p>
          <a:p>
            <a:pPr lvl="1"/>
            <a:r>
              <a:rPr lang="en-GB" dirty="0" smtClean="0"/>
              <a:t>Attention drawn to a particular part of the visual field by a </a:t>
            </a:r>
            <a:r>
              <a:rPr lang="en-GB" i="1" dirty="0" smtClean="0"/>
              <a:t>cue</a:t>
            </a:r>
          </a:p>
          <a:p>
            <a:pPr lvl="1"/>
            <a:r>
              <a:rPr lang="en-GB" i="1" dirty="0" smtClean="0"/>
              <a:t>Target</a:t>
            </a:r>
            <a:r>
              <a:rPr lang="en-GB" dirty="0" smtClean="0"/>
              <a:t> presented either in cued part of the field or another part of the field</a:t>
            </a:r>
          </a:p>
          <a:p>
            <a:pPr lvl="1"/>
            <a:r>
              <a:rPr lang="en-GB" dirty="0" smtClean="0"/>
              <a:t>Performance at the cued location (</a:t>
            </a:r>
            <a:r>
              <a:rPr lang="en-GB" b="1" dirty="0" smtClean="0"/>
              <a:t>valid trials</a:t>
            </a:r>
            <a:r>
              <a:rPr lang="en-GB" dirty="0" smtClean="0"/>
              <a:t>) compared with performance at the </a:t>
            </a:r>
            <a:r>
              <a:rPr lang="en-GB" dirty="0" err="1" smtClean="0"/>
              <a:t>uncued</a:t>
            </a:r>
            <a:r>
              <a:rPr lang="en-GB" dirty="0" smtClean="0"/>
              <a:t> location (</a:t>
            </a:r>
            <a:r>
              <a:rPr lang="en-GB" b="1" dirty="0" smtClean="0"/>
              <a:t>invalid trials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Can also have </a:t>
            </a:r>
            <a:r>
              <a:rPr lang="en-GB" b="1" dirty="0" smtClean="0"/>
              <a:t>neutral trials</a:t>
            </a:r>
            <a:r>
              <a:rPr lang="en-GB" dirty="0" smtClean="0"/>
              <a:t> where there is no cue</a:t>
            </a:r>
          </a:p>
          <a:p>
            <a:r>
              <a:rPr lang="en-GB" dirty="0" smtClean="0"/>
              <a:t>Can measure </a:t>
            </a:r>
            <a:r>
              <a:rPr lang="en-GB" i="1" dirty="0" smtClean="0"/>
              <a:t>benefits</a:t>
            </a:r>
            <a:r>
              <a:rPr lang="en-GB" dirty="0" smtClean="0"/>
              <a:t> and </a:t>
            </a:r>
            <a:r>
              <a:rPr lang="en-GB" i="1" dirty="0" smtClean="0"/>
              <a:t>costs</a:t>
            </a:r>
            <a:r>
              <a:rPr lang="en-GB" dirty="0" smtClean="0"/>
              <a:t> of attention</a:t>
            </a:r>
          </a:p>
          <a:p>
            <a:pPr lvl="1"/>
            <a:r>
              <a:rPr lang="en-GB" dirty="0" smtClean="0"/>
              <a:t>Benefits: compare valid with neutral trials</a:t>
            </a:r>
          </a:p>
          <a:p>
            <a:pPr lvl="1"/>
            <a:r>
              <a:rPr lang="en-GB" dirty="0" smtClean="0"/>
              <a:t>Costs: compare invalid with neutral trials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27" y="1422400"/>
            <a:ext cx="5228897" cy="22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5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Typical results of cueing paradigm experiments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534" y="1600200"/>
            <a:ext cx="4128266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Reaction time usually longer for invalid trials than neutral trials</a:t>
            </a:r>
          </a:p>
          <a:p>
            <a:pPr lvl="1"/>
            <a:r>
              <a:rPr lang="en-GB" dirty="0" smtClean="0"/>
              <a:t>Cost of attention</a:t>
            </a:r>
          </a:p>
          <a:p>
            <a:r>
              <a:rPr lang="en-GB" dirty="0" smtClean="0"/>
              <a:t>Reaction time usually shorter for valid trials than neutral trials</a:t>
            </a:r>
          </a:p>
          <a:p>
            <a:pPr lvl="1"/>
            <a:r>
              <a:rPr lang="en-GB" dirty="0" smtClean="0"/>
              <a:t>Benefit of attention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96797"/>
            <a:ext cx="3432884" cy="28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3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Exogenous and endogenous cues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552" y="1600200"/>
            <a:ext cx="4094247" cy="5056511"/>
          </a:xfrm>
        </p:spPr>
        <p:txBody>
          <a:bodyPr>
            <a:normAutofit fontScale="77500" lnSpcReduction="20000"/>
          </a:bodyPr>
          <a:lstStyle/>
          <a:p>
            <a:r>
              <a:rPr lang="en-GB" i="1" dirty="0" smtClean="0"/>
              <a:t>Endogenous cue</a:t>
            </a:r>
            <a:endParaRPr lang="en-GB" dirty="0" smtClean="0"/>
          </a:p>
          <a:p>
            <a:pPr lvl="1"/>
            <a:r>
              <a:rPr lang="en-GB" dirty="0" smtClean="0"/>
              <a:t>You consciously direct your attention to the cued location</a:t>
            </a:r>
          </a:p>
          <a:p>
            <a:pPr lvl="1"/>
            <a:r>
              <a:rPr lang="en-GB" dirty="0" smtClean="0"/>
              <a:t>“Top-down”, slow, sustained and requires conscious effort</a:t>
            </a:r>
          </a:p>
          <a:p>
            <a:r>
              <a:rPr lang="en-GB" i="1" dirty="0" smtClean="0"/>
              <a:t>Exogenous cue</a:t>
            </a:r>
          </a:p>
          <a:p>
            <a:pPr lvl="1"/>
            <a:r>
              <a:rPr lang="en-GB" dirty="0" smtClean="0"/>
              <a:t>Your attention is grabbed by an unexpected and interesting event</a:t>
            </a:r>
          </a:p>
          <a:p>
            <a:pPr lvl="1"/>
            <a:r>
              <a:rPr lang="en-GB" dirty="0" smtClean="0"/>
              <a:t>“Bottom-up”, fast, transient and automatic</a:t>
            </a:r>
          </a:p>
          <a:p>
            <a:pPr lvl="1"/>
            <a:r>
              <a:rPr lang="en-GB" dirty="0" smtClean="0"/>
              <a:t>Can even be the </a:t>
            </a:r>
            <a:r>
              <a:rPr lang="en-GB" i="1" dirty="0" smtClean="0"/>
              <a:t>offset</a:t>
            </a:r>
            <a:r>
              <a:rPr lang="en-GB" dirty="0" smtClean="0"/>
              <a:t> of something</a:t>
            </a:r>
          </a:p>
          <a:p>
            <a:pPr lvl="2"/>
            <a:r>
              <a:rPr lang="en-GB" dirty="0" smtClean="0"/>
              <a:t>e.g., a clock </a:t>
            </a:r>
            <a:r>
              <a:rPr lang="en-GB" i="1" dirty="0" smtClean="0"/>
              <a:t>stops</a:t>
            </a:r>
            <a:r>
              <a:rPr lang="en-GB" dirty="0" smtClean="0"/>
              <a:t> ticking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65553"/>
            <a:ext cx="3593312" cy="219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48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Effects of endogenous and exogenous cues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86366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Exogenous cue (pink line) grabs attention quickly but effects drops off quickly and can even hinder performance after about 600ms (</a:t>
            </a:r>
            <a:r>
              <a:rPr lang="en-GB" i="1" dirty="0" smtClean="0"/>
              <a:t>inhibition of return</a:t>
            </a:r>
            <a:r>
              <a:rPr lang="en-GB" dirty="0" smtClean="0"/>
              <a:t>)</a:t>
            </a:r>
          </a:p>
          <a:p>
            <a:r>
              <a:rPr lang="en-GB" dirty="0" smtClean="0"/>
              <a:t>Endogenous cue (blue line) is slower to take effect but can last longer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014482"/>
            <a:ext cx="3835399" cy="343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5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Change blindness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0" y="1600200"/>
            <a:ext cx="5130799" cy="4863662"/>
          </a:xfrm>
        </p:spPr>
        <p:txBody>
          <a:bodyPr/>
          <a:lstStyle/>
          <a:p>
            <a:r>
              <a:rPr lang="en-GB" dirty="0" smtClean="0"/>
              <a:t>Can you spot the differences between these pictures?</a:t>
            </a:r>
          </a:p>
          <a:p>
            <a:r>
              <a:rPr lang="en-GB" dirty="0" smtClean="0"/>
              <a:t>Quite hard to do this to start with, but once you’ve found the differences, it’s hard to see why you found it so difficult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199"/>
            <a:ext cx="3098800" cy="47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34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 blindness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622" y="3529724"/>
            <a:ext cx="7802178" cy="300420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Quite hard to tell the difference between these two pictures</a:t>
            </a:r>
          </a:p>
          <a:p>
            <a:r>
              <a:rPr lang="en-GB" dirty="0" smtClean="0"/>
              <a:t>When pictures presented one after the other in quick succession, it is easy to tell the difference between them</a:t>
            </a:r>
          </a:p>
          <a:p>
            <a:r>
              <a:rPr lang="en-GB" dirty="0" smtClean="0"/>
              <a:t>If there is a short gap between the presentations, it becomes quite difficult again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14" y="1489842"/>
            <a:ext cx="5176345" cy="18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8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Pictures presented with a gap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955" b="129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313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965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Pictures presented with a gap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525" b="13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2871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Pictures presented with no gap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955" b="129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7405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 9 of</a:t>
            </a:r>
          </a:p>
          <a:p>
            <a:pPr lvl="1"/>
            <a:r>
              <a:rPr lang="da-DK" dirty="0" err="1" smtClean="0"/>
              <a:t>Snowden</a:t>
            </a:r>
            <a:r>
              <a:rPr lang="da-DK" dirty="0" smtClean="0"/>
              <a:t>, R., Thompson, P. &amp; </a:t>
            </a:r>
            <a:r>
              <a:rPr lang="da-DK" dirty="0" err="1" smtClean="0"/>
              <a:t>Troscianko</a:t>
            </a:r>
            <a:r>
              <a:rPr lang="da-DK" dirty="0" smtClean="0"/>
              <a:t>, T. (2006). </a:t>
            </a:r>
            <a:r>
              <a:rPr lang="da-DK" i="1" dirty="0" smtClean="0"/>
              <a:t>Basic Vision: An </a:t>
            </a:r>
            <a:r>
              <a:rPr lang="da-DK" i="1" dirty="0" err="1" smtClean="0"/>
              <a:t>Introduction</a:t>
            </a:r>
            <a:r>
              <a:rPr lang="da-DK" i="1" dirty="0" smtClean="0"/>
              <a:t> to Visual Perception</a:t>
            </a:r>
            <a:r>
              <a:rPr lang="da-DK" dirty="0" smtClean="0"/>
              <a:t>. OUP. (ISBN: 978-0199286706)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168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Pictures presented with no gap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525" b="13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6227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 blindness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9793"/>
            <a:ext cx="8229600" cy="296041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When images presented in quick succession, differences cause a temporal transient that draws attention to those parts of the image that have changed</a:t>
            </a:r>
          </a:p>
          <a:p>
            <a:r>
              <a:rPr lang="en-GB" dirty="0" smtClean="0"/>
              <a:t>When pictures presented side-by-side, no exogenous cue, so attention not drawn to parts that are different</a:t>
            </a:r>
          </a:p>
          <a:p>
            <a:r>
              <a:rPr lang="en-GB" dirty="0" smtClean="0"/>
              <a:t>When there is a gap, the whole image is new after the blank screen, so attention not drawn to any particular part of the image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14" y="1489842"/>
            <a:ext cx="5176345" cy="18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7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Mud splash experiment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516" y="1600200"/>
            <a:ext cx="4097283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Can draw observer’s attention away from the changes to be observed by introducing irrelevant, distracting transient exogenous cues</a:t>
            </a:r>
          </a:p>
          <a:p>
            <a:r>
              <a:rPr lang="en-GB" dirty="0" smtClean="0"/>
              <a:t>Natural interruptions like blinking or saccades can act like mud splashes and distract us from changes in the scene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14752"/>
            <a:ext cx="3922040" cy="26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28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We only know about  what we’re looking 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Suggests that we know remarkably little about what’s going on around us</a:t>
            </a:r>
          </a:p>
          <a:p>
            <a:r>
              <a:rPr lang="en-GB" dirty="0" smtClean="0"/>
              <a:t>Basically we only know about what we’re attending to</a:t>
            </a:r>
          </a:p>
          <a:p>
            <a:r>
              <a:rPr lang="en-GB" dirty="0" smtClean="0"/>
              <a:t>Feels counter-intuitive: we feel as though we have a pretty good idea of, for example, what is happening in our peripheral 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439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Fixate on the cross in the middle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341" r="-17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805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colour was the circle at the indicated position?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7021" r="-170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7050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 we know where to look next?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We only know about a tiny bit of the world at any time, but can move spotlight of attention to anywhere we like</a:t>
            </a:r>
          </a:p>
          <a:p>
            <a:r>
              <a:rPr lang="en-GB" dirty="0" smtClean="0"/>
              <a:t>How do we know where to move the spotlight of attention if we don’t know anything about what we’re not looking directly at?</a:t>
            </a:r>
          </a:p>
          <a:p>
            <a:r>
              <a:rPr lang="en-GB" dirty="0" smtClean="0"/>
              <a:t>Clearly some processing must be going on in the periphery, but what do we know about this?</a:t>
            </a:r>
          </a:p>
          <a:p>
            <a:r>
              <a:rPr lang="en-GB" dirty="0" smtClean="0"/>
              <a:t>One theory is that the unattended parts of the scene are encoded as </a:t>
            </a:r>
            <a:r>
              <a:rPr lang="en-GB" dirty="0" err="1" smtClean="0"/>
              <a:t>unintegrated</a:t>
            </a:r>
            <a:r>
              <a:rPr lang="en-GB" dirty="0" smtClean="0"/>
              <a:t> features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370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world is fairly stable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If we don’t know much about what’s going on around us, why don’t we make terrible mistakes all the time?</a:t>
            </a:r>
          </a:p>
          <a:p>
            <a:r>
              <a:rPr lang="en-GB" dirty="0" smtClean="0"/>
              <a:t>Because the world around us doesn’t change very quickly – things don’t disappear in the blink of an eye</a:t>
            </a:r>
          </a:p>
          <a:p>
            <a:pPr lvl="1"/>
            <a:r>
              <a:rPr lang="en-GB" dirty="0" smtClean="0"/>
              <a:t>if it did, we would make lots of mistakes!</a:t>
            </a:r>
          </a:p>
          <a:p>
            <a:r>
              <a:rPr lang="en-GB" dirty="0" smtClean="0"/>
              <a:t>Typically fast changes are accompanied by sudden noises or movement (exogenous cues) which attract our attention</a:t>
            </a:r>
          </a:p>
          <a:p>
            <a:r>
              <a:rPr lang="en-GB" dirty="0" smtClean="0"/>
              <a:t>Magicians take advantage of this to distract 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167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Where does attention happen in the brain?</a:t>
            </a:r>
          </a:p>
          <a:p>
            <a:r>
              <a:rPr lang="en-GB" dirty="0" err="1" smtClean="0"/>
              <a:t>Corbetta</a:t>
            </a:r>
            <a:r>
              <a:rPr lang="en-GB" dirty="0" smtClean="0"/>
              <a:t> et al (1993) used PET to highlight areas that are active when attention is being shifted</a:t>
            </a:r>
          </a:p>
          <a:p>
            <a:r>
              <a:rPr lang="en-GB" dirty="0" smtClean="0"/>
              <a:t>Subjects had to detect targets appearing at predictable positions in a sequence, sometimes the target would appear in an unpredictable place</a:t>
            </a:r>
          </a:p>
          <a:p>
            <a:pPr lvl="1"/>
            <a:r>
              <a:rPr lang="en-GB" dirty="0" smtClean="0"/>
              <a:t>Requires lots of endogenous attention</a:t>
            </a:r>
          </a:p>
          <a:p>
            <a:r>
              <a:rPr lang="en-GB" dirty="0" smtClean="0"/>
              <a:t>To test exogenous attention, stimuli flashed up in peripheral locations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6330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 smtClean="0"/>
              <a:t>Corbetta</a:t>
            </a:r>
            <a:r>
              <a:rPr lang="en-GB" dirty="0" smtClean="0"/>
              <a:t> et al (1993) found area in parietal lobe that is activated during attention shifting tasks</a:t>
            </a:r>
          </a:p>
          <a:p>
            <a:r>
              <a:rPr lang="en-GB" dirty="0" smtClean="0"/>
              <a:t>If parietal lobe damaged in this area, results in </a:t>
            </a:r>
            <a:r>
              <a:rPr lang="en-GB" i="1" dirty="0" smtClean="0"/>
              <a:t>neglect</a:t>
            </a:r>
            <a:r>
              <a:rPr lang="en-GB" dirty="0" smtClean="0"/>
              <a:t> of objects in contralateral side</a:t>
            </a:r>
          </a:p>
          <a:p>
            <a:r>
              <a:rPr lang="en-GB" dirty="0" smtClean="0"/>
              <a:t>During endogenous task, area in frontal cortex also activated (area associated with planning and intentions)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04" y="2185715"/>
            <a:ext cx="3787230" cy="26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2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Hemispatial</a:t>
            </a:r>
            <a:r>
              <a:rPr lang="en-GB" dirty="0" smtClean="0"/>
              <a:t> neglect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39172"/>
            <a:ext cx="8229599" cy="1886991"/>
          </a:xfrm>
        </p:spPr>
        <p:txBody>
          <a:bodyPr>
            <a:normAutofit/>
          </a:bodyPr>
          <a:lstStyle/>
          <a:p>
            <a:r>
              <a:rPr lang="en-GB" dirty="0" smtClean="0"/>
              <a:t>Schematic depiction of </a:t>
            </a:r>
            <a:r>
              <a:rPr lang="en-GB" dirty="0" err="1"/>
              <a:t>h</a:t>
            </a:r>
            <a:r>
              <a:rPr lang="en-GB" dirty="0" err="1" smtClean="0"/>
              <a:t>emispatial</a:t>
            </a:r>
            <a:r>
              <a:rPr lang="en-GB" dirty="0" smtClean="0"/>
              <a:t> neglect induced by repetitive </a:t>
            </a:r>
            <a:r>
              <a:rPr lang="en-GB" dirty="0" err="1" smtClean="0"/>
              <a:t>transcranial</a:t>
            </a:r>
            <a:r>
              <a:rPr lang="en-GB" dirty="0" smtClean="0"/>
              <a:t> magnetic stimulation (TMS)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3" y="1417638"/>
            <a:ext cx="3477172" cy="250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44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Where does attention have its effect?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1890"/>
            <a:ext cx="8229599" cy="286576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Compare VEPs when person attending and not attending</a:t>
            </a:r>
          </a:p>
          <a:p>
            <a:r>
              <a:rPr lang="en-GB" dirty="0" smtClean="0"/>
              <a:t>Early components in response not affected</a:t>
            </a:r>
          </a:p>
          <a:p>
            <a:pPr lvl="1"/>
            <a:r>
              <a:rPr lang="en-GB" dirty="0" smtClean="0"/>
              <a:t>Correspond to early stages of visual system up to and including V1</a:t>
            </a:r>
          </a:p>
          <a:p>
            <a:r>
              <a:rPr lang="en-GB" dirty="0" smtClean="0"/>
              <a:t>Later components are increased, corresponding to extra-striate areas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622" y="1417638"/>
            <a:ext cx="4433244" cy="222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71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 of attention on V1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41379"/>
            <a:ext cx="8229600" cy="267138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fMRI also used to show that </a:t>
            </a:r>
            <a:r>
              <a:rPr lang="en-GB" dirty="0" err="1"/>
              <a:t>extrastriate</a:t>
            </a:r>
            <a:r>
              <a:rPr lang="en-GB" dirty="0"/>
              <a:t> areas affected by </a:t>
            </a:r>
            <a:r>
              <a:rPr lang="en-GB" dirty="0" smtClean="0"/>
              <a:t>attention</a:t>
            </a:r>
          </a:p>
          <a:p>
            <a:r>
              <a:rPr lang="en-GB" dirty="0" smtClean="0"/>
              <a:t>Also showed that activity in V1 increased with attention when looking at a grating</a:t>
            </a:r>
          </a:p>
          <a:p>
            <a:r>
              <a:rPr lang="en-GB" dirty="0" smtClean="0"/>
              <a:t>So attention also affects V1</a:t>
            </a:r>
          </a:p>
          <a:p>
            <a:r>
              <a:rPr lang="en-GB" dirty="0" err="1" smtClean="0"/>
              <a:t>Differerence</a:t>
            </a:r>
            <a:r>
              <a:rPr lang="en-GB" dirty="0" smtClean="0"/>
              <a:t> in results between VEP and fMRI could be due to longer period over which fMRI measures activity</a:t>
            </a:r>
          </a:p>
          <a:p>
            <a:pPr lvl="1"/>
            <a:r>
              <a:rPr lang="en-GB" dirty="0" smtClean="0"/>
              <a:t>V1 might not be affected immediately, only after feedback from </a:t>
            </a:r>
            <a:r>
              <a:rPr lang="en-GB" dirty="0" err="1" smtClean="0"/>
              <a:t>extrastriate</a:t>
            </a:r>
            <a:r>
              <a:rPr lang="en-GB" dirty="0" smtClean="0"/>
              <a:t> areas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24" y="1417638"/>
            <a:ext cx="4370552" cy="227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01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spotlight of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76414"/>
            <a:ext cx="8229600" cy="2149749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How fast does it move?</a:t>
            </a:r>
          </a:p>
          <a:p>
            <a:r>
              <a:rPr lang="en-GB" dirty="0" smtClean="0"/>
              <a:t>Does it pass through all intermediate locations when moving from one point of interest to another?</a:t>
            </a:r>
          </a:p>
          <a:p>
            <a:r>
              <a:rPr lang="en-GB" dirty="0" smtClean="0"/>
              <a:t>Can its size be varied like a zoom lens?</a:t>
            </a:r>
          </a:p>
          <a:p>
            <a:r>
              <a:rPr lang="en-GB" dirty="0" smtClean="0"/>
              <a:t>Can we have more than one spotlight?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66" y="1417638"/>
            <a:ext cx="4134069" cy="215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57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Objects or areas of the field?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516" y="1600200"/>
            <a:ext cx="4097283" cy="503883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Do we attend to objects or to parts of the visual field?</a:t>
            </a:r>
          </a:p>
          <a:p>
            <a:r>
              <a:rPr lang="en-GB" dirty="0" smtClean="0"/>
              <a:t>If red and green triangles are drawn, then can attend to just green triangle even though it occupies the same space as the red triangle</a:t>
            </a:r>
          </a:p>
          <a:p>
            <a:r>
              <a:rPr lang="en-GB" dirty="0" smtClean="0"/>
              <a:t>When lines removed, subjects no faster on green circles than red circles</a:t>
            </a:r>
          </a:p>
          <a:p>
            <a:r>
              <a:rPr lang="en-GB" dirty="0" smtClean="0"/>
              <a:t>So at least some aspects of attention are object-based, not space-based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69" y="2329793"/>
            <a:ext cx="3242147" cy="28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35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Object-based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240" y="1600200"/>
            <a:ext cx="4123559" cy="480235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Figure flashed briefly consisting of a box with a gap and a line across it</a:t>
            </a:r>
          </a:p>
          <a:p>
            <a:r>
              <a:rPr lang="en-GB" dirty="0" smtClean="0"/>
              <a:t>Then had to answer 2 of 4 possible questions:</a:t>
            </a:r>
          </a:p>
          <a:p>
            <a:pPr lvl="1"/>
            <a:r>
              <a:rPr lang="en-GB" dirty="0" smtClean="0"/>
              <a:t>Is the box large or small?</a:t>
            </a:r>
          </a:p>
          <a:p>
            <a:pPr lvl="1"/>
            <a:r>
              <a:rPr lang="en-GB" dirty="0" smtClean="0"/>
              <a:t>Is the gap on the box on the left or the right?</a:t>
            </a:r>
          </a:p>
          <a:p>
            <a:pPr lvl="1"/>
            <a:r>
              <a:rPr lang="en-GB" dirty="0" smtClean="0"/>
              <a:t>Is the line tilted to the left or the right?</a:t>
            </a:r>
          </a:p>
          <a:p>
            <a:pPr lvl="1"/>
            <a:r>
              <a:rPr lang="en-GB" dirty="0" smtClean="0"/>
              <a:t>Is the line dashed or dotted?</a:t>
            </a:r>
          </a:p>
          <a:p>
            <a:r>
              <a:rPr lang="en-GB" dirty="0" smtClean="0"/>
              <a:t>Subjects performed well if both questions came from one object, but not so well if they came from different objects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93" y="2136228"/>
            <a:ext cx="2879412" cy="25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70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Object recognition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88993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How do we identify objects in the first place?</a:t>
            </a:r>
          </a:p>
          <a:p>
            <a:r>
              <a:rPr lang="en-GB" dirty="0" smtClean="0"/>
              <a:t>Do you see two faces or a vase?</a:t>
            </a:r>
          </a:p>
          <a:p>
            <a:r>
              <a:rPr lang="en-GB" dirty="0" smtClean="0"/>
              <a:t>Can you alternate between the two?</a:t>
            </a:r>
          </a:p>
          <a:p>
            <a:r>
              <a:rPr lang="en-GB" dirty="0" smtClean="0"/>
              <a:t>Subjects asked to say whether angle on left is larger or smaller than angle on right</a:t>
            </a:r>
          </a:p>
          <a:p>
            <a:r>
              <a:rPr lang="en-GB" dirty="0" smtClean="0"/>
              <a:t>Either told to attend to blue areas or to red areas</a:t>
            </a:r>
          </a:p>
          <a:p>
            <a:r>
              <a:rPr lang="en-GB" dirty="0" smtClean="0"/>
              <a:t>Tend to be less accurate if consider points to be on different objects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840" y="1358900"/>
            <a:ext cx="2184400" cy="2350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62" y="3709113"/>
            <a:ext cx="2586078" cy="259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6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Watch this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http://www.youtube.com/watch?v=</a:t>
            </a:r>
            <a:r>
              <a:rPr lang="en-GB" dirty="0" smtClean="0">
                <a:hlinkClick r:id="rId2"/>
              </a:rPr>
              <a:t>vJG698U2Mvo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28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Head-up displays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87378"/>
            <a:ext cx="8229600" cy="291662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Head-up display allows pilot to monitor controls without taking eyes off the scene in front</a:t>
            </a:r>
          </a:p>
          <a:p>
            <a:r>
              <a:rPr lang="en-GB" dirty="0" smtClean="0"/>
              <a:t>Or does it?</a:t>
            </a:r>
          </a:p>
          <a:p>
            <a:r>
              <a:rPr lang="en-GB" dirty="0" smtClean="0"/>
              <a:t>Told to land plane in a simulation under cloudy conditions and abort landing if there were problems</a:t>
            </a:r>
          </a:p>
          <a:p>
            <a:r>
              <a:rPr lang="en-GB" dirty="0" smtClean="0"/>
              <a:t>Subjects better at spotting runway with head-up display</a:t>
            </a:r>
          </a:p>
          <a:p>
            <a:r>
              <a:rPr lang="en-GB" dirty="0" smtClean="0"/>
              <a:t>But much slower at noticing unexpected events</a:t>
            </a:r>
          </a:p>
          <a:p>
            <a:pPr lvl="1"/>
            <a:r>
              <a:rPr lang="en-GB" dirty="0" smtClean="0"/>
              <a:t>e.g., another plane approaching on the runway!</a:t>
            </a:r>
          </a:p>
          <a:p>
            <a:r>
              <a:rPr lang="en-GB" dirty="0" smtClean="0"/>
              <a:t>Never as good at noticing things that are unexpected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276" y="1417638"/>
            <a:ext cx="2934138" cy="21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91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Parallel 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276" y="1600200"/>
            <a:ext cx="4088524" cy="485490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Look at image at top left – black item </a:t>
            </a:r>
            <a:r>
              <a:rPr lang="en-GB" i="1" dirty="0" smtClean="0"/>
              <a:t>pops out</a:t>
            </a:r>
            <a:endParaRPr lang="en-GB" dirty="0" smtClean="0"/>
          </a:p>
          <a:p>
            <a:r>
              <a:rPr lang="en-GB" dirty="0" smtClean="0"/>
              <a:t>Time taken to find such an item is independent of number of distractor items</a:t>
            </a:r>
          </a:p>
          <a:p>
            <a:pPr lvl="1"/>
            <a:r>
              <a:rPr lang="en-GB" dirty="0" smtClean="0"/>
              <a:t>“constant-time”, “parallel” process</a:t>
            </a:r>
          </a:p>
          <a:p>
            <a:pPr lvl="1"/>
            <a:r>
              <a:rPr lang="en-GB" dirty="0" smtClean="0"/>
              <a:t>called </a:t>
            </a:r>
            <a:r>
              <a:rPr lang="en-GB" b="1" i="1" dirty="0" err="1" smtClean="0"/>
              <a:t>preattentive</a:t>
            </a:r>
            <a:r>
              <a:rPr lang="en-GB" b="1" i="1" dirty="0" smtClean="0"/>
              <a:t> search </a:t>
            </a:r>
            <a:r>
              <a:rPr lang="en-GB" dirty="0" smtClean="0"/>
              <a:t>or </a:t>
            </a:r>
            <a:r>
              <a:rPr lang="en-GB" b="1" i="1" dirty="0" smtClean="0"/>
              <a:t>parallel search</a:t>
            </a:r>
          </a:p>
          <a:p>
            <a:r>
              <a:rPr lang="en-GB" dirty="0" smtClean="0"/>
              <a:t>Occurs when there are differences in</a:t>
            </a:r>
          </a:p>
          <a:p>
            <a:pPr lvl="1"/>
            <a:r>
              <a:rPr lang="en-GB" dirty="0" smtClean="0"/>
              <a:t>orientation, colour, movement, size and depth</a:t>
            </a:r>
          </a:p>
          <a:p>
            <a:r>
              <a:rPr lang="en-GB" dirty="0" smtClean="0"/>
              <a:t>These processes also seem to allow for instantaneous separation of figure from ground (see top right figure)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2373586"/>
            <a:ext cx="3171121" cy="31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9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Serial conjunction 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724" y="1600200"/>
            <a:ext cx="4141076" cy="478483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In figure at top left, need to struggle to find “odd-man-out”</a:t>
            </a:r>
          </a:p>
          <a:p>
            <a:r>
              <a:rPr lang="en-GB" dirty="0" smtClean="0"/>
              <a:t>Made up of two “easy” searches:</a:t>
            </a:r>
          </a:p>
          <a:p>
            <a:pPr lvl="1"/>
            <a:r>
              <a:rPr lang="en-GB" dirty="0" smtClean="0"/>
              <a:t>one left-sloping line is black</a:t>
            </a:r>
          </a:p>
          <a:p>
            <a:pPr lvl="1"/>
            <a:r>
              <a:rPr lang="en-GB" dirty="0" smtClean="0"/>
              <a:t>one right-sloping line is white</a:t>
            </a:r>
          </a:p>
          <a:p>
            <a:r>
              <a:rPr lang="en-GB" dirty="0" smtClean="0"/>
              <a:t>But when combined into a </a:t>
            </a:r>
            <a:r>
              <a:rPr lang="en-GB" b="1" i="1" dirty="0" smtClean="0"/>
              <a:t>conjunction search</a:t>
            </a:r>
            <a:r>
              <a:rPr lang="en-GB" dirty="0" smtClean="0"/>
              <a:t> task becomes hard</a:t>
            </a:r>
          </a:p>
          <a:p>
            <a:pPr lvl="1"/>
            <a:r>
              <a:rPr lang="en-GB" dirty="0" smtClean="0"/>
              <a:t>have to consciously check each object and compare with others</a:t>
            </a:r>
          </a:p>
          <a:p>
            <a:r>
              <a:rPr lang="en-GB" dirty="0" smtClean="0"/>
              <a:t>When number of distractors increases, so does time for finding “odd-man-out”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8889"/>
            <a:ext cx="3887076" cy="386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08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 smtClean="0"/>
              <a:t>“A flash of lightning by night, the report of a firearm, the sudden prick of a knife, or a violent internal pain, all these for the moment so occupy our notice that everything else becomes feeble or is banished.”</a:t>
            </a:r>
          </a:p>
          <a:p>
            <a:pPr marL="0" indent="0">
              <a:buNone/>
            </a:pPr>
            <a:r>
              <a:rPr lang="en-GB" sz="1800" dirty="0" smtClean="0"/>
              <a:t>From p. 306 of:</a:t>
            </a:r>
          </a:p>
          <a:p>
            <a:pPr marL="0" indent="0">
              <a:buNone/>
            </a:pPr>
            <a:r>
              <a:rPr lang="en-GB" sz="1800" dirty="0" smtClean="0"/>
              <a:t>Bradley, F. H. (1886). Is there any special activity of attention? </a:t>
            </a:r>
            <a:r>
              <a:rPr lang="en-GB" sz="1800" i="1" dirty="0" smtClean="0"/>
              <a:t>Mind</a:t>
            </a:r>
            <a:r>
              <a:rPr lang="en-GB" sz="1800" dirty="0" smtClean="0"/>
              <a:t>, Vol. 11, No. 43, pp. 305-323.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231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Conjunction 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4482" y="1600200"/>
            <a:ext cx="4132317" cy="497752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On average, twice as fast at finding object in conjunction search as determining that no odd object is present</a:t>
            </a:r>
          </a:p>
          <a:p>
            <a:r>
              <a:rPr lang="en-GB" dirty="0" smtClean="0"/>
              <a:t>Serial search that involves focal attention being paid to each object in turn</a:t>
            </a:r>
          </a:p>
          <a:p>
            <a:r>
              <a:rPr lang="en-GB" dirty="0" smtClean="0"/>
              <a:t>On average, if odd object present, then will find it after searching half of the objects present</a:t>
            </a:r>
          </a:p>
          <a:p>
            <a:r>
              <a:rPr lang="en-GB" dirty="0" smtClean="0"/>
              <a:t>To show that no odd object is present, must search through all objects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03096"/>
            <a:ext cx="3887076" cy="386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65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Visual 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Two mechanisms</a:t>
            </a:r>
          </a:p>
          <a:p>
            <a:pPr lvl="1"/>
            <a:r>
              <a:rPr lang="en-GB" b="1" i="1" dirty="0" err="1" smtClean="0"/>
              <a:t>Preattentive</a:t>
            </a:r>
            <a:r>
              <a:rPr lang="en-GB" b="1" i="1" dirty="0" smtClean="0"/>
              <a:t> process</a:t>
            </a:r>
            <a:r>
              <a:rPr lang="en-GB" dirty="0" smtClean="0"/>
              <a:t> that extracts simple features from the scene (e.g., colours, orientation)</a:t>
            </a:r>
          </a:p>
          <a:p>
            <a:pPr lvl="1"/>
            <a:r>
              <a:rPr lang="en-GB" b="1" i="1" dirty="0" smtClean="0"/>
              <a:t>Focal attention</a:t>
            </a:r>
            <a:r>
              <a:rPr lang="en-GB" dirty="0" smtClean="0"/>
              <a:t> performs further processing on these items (cf. spotlight of attention)</a:t>
            </a:r>
            <a:endParaRPr lang="en-GB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228662" cy="40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 integration theory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516" y="1600200"/>
            <a:ext cx="4097283" cy="4525963"/>
          </a:xfrm>
        </p:spPr>
        <p:txBody>
          <a:bodyPr>
            <a:normAutofit fontScale="55000" lnSpcReduction="20000"/>
          </a:bodyPr>
          <a:lstStyle/>
          <a:p>
            <a:r>
              <a:rPr lang="en-GB" dirty="0" err="1" smtClean="0"/>
              <a:t>Treisman</a:t>
            </a:r>
            <a:r>
              <a:rPr lang="en-GB" dirty="0" smtClean="0"/>
              <a:t> (1986) and her colleagues propose a </a:t>
            </a:r>
            <a:r>
              <a:rPr lang="en-GB" b="1" i="1" dirty="0" smtClean="0"/>
              <a:t>feature integration theory</a:t>
            </a:r>
            <a:r>
              <a:rPr lang="en-GB" dirty="0" smtClean="0"/>
              <a:t> in which features are extracted by a </a:t>
            </a:r>
            <a:r>
              <a:rPr lang="en-GB" i="1" dirty="0" err="1" smtClean="0"/>
              <a:t>preattentive</a:t>
            </a:r>
            <a:r>
              <a:rPr lang="en-GB" i="1" dirty="0" smtClean="0"/>
              <a:t> </a:t>
            </a:r>
            <a:r>
              <a:rPr lang="en-GB" dirty="0" smtClean="0"/>
              <a:t>system of modules, each for finding a particular kind of feature</a:t>
            </a:r>
          </a:p>
          <a:p>
            <a:pPr lvl="1"/>
            <a:r>
              <a:rPr lang="en-GB" dirty="0" smtClean="0"/>
              <a:t>e.g., colour, orientation, depth</a:t>
            </a:r>
          </a:p>
          <a:p>
            <a:r>
              <a:rPr lang="en-GB" dirty="0" smtClean="0"/>
              <a:t>Each module has many </a:t>
            </a:r>
            <a:r>
              <a:rPr lang="en-GB" i="1" dirty="0" smtClean="0"/>
              <a:t>feature maps</a:t>
            </a:r>
            <a:r>
              <a:rPr lang="en-GB" dirty="0" smtClean="0"/>
              <a:t>, one for each different level of the feature</a:t>
            </a:r>
          </a:p>
          <a:p>
            <a:pPr lvl="1"/>
            <a:r>
              <a:rPr lang="en-GB" dirty="0" smtClean="0"/>
              <a:t>e.g., one for each colour in the colour module</a:t>
            </a:r>
          </a:p>
          <a:p>
            <a:r>
              <a:rPr lang="en-GB" dirty="0" smtClean="0"/>
              <a:t>A target that has a unique feature (e.g., the only green thing) produces highly localised activity in one map</a:t>
            </a:r>
          </a:p>
          <a:p>
            <a:r>
              <a:rPr lang="en-GB" i="1" dirty="0" smtClean="0"/>
              <a:t>Focal attention </a:t>
            </a:r>
            <a:r>
              <a:rPr lang="en-GB" dirty="0" smtClean="0"/>
              <a:t>“glues” the maps together</a:t>
            </a:r>
          </a:p>
          <a:p>
            <a:pPr lvl="1"/>
            <a:r>
              <a:rPr lang="en-GB" dirty="0" smtClean="0"/>
              <a:t>selects a particular location in a master map that automatically retrieves all features at that location in all maps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04" y="1497724"/>
            <a:ext cx="3669861" cy="45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71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 integration theory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240" y="1600200"/>
            <a:ext cx="4123559" cy="5056352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Fits with modular structure of the brain</a:t>
            </a:r>
          </a:p>
          <a:p>
            <a:pPr lvl="1"/>
            <a:r>
              <a:rPr lang="en-GB" dirty="0" smtClean="0"/>
              <a:t>e.g., MT for motion, V4 for colour, etc.</a:t>
            </a:r>
          </a:p>
          <a:p>
            <a:r>
              <a:rPr lang="en-GB" dirty="0" smtClean="0"/>
              <a:t>Fits with physiological properties of certain cells</a:t>
            </a:r>
          </a:p>
          <a:p>
            <a:pPr lvl="1"/>
            <a:r>
              <a:rPr lang="en-GB" dirty="0" smtClean="0"/>
              <a:t>e.g., orientation selectivity</a:t>
            </a:r>
          </a:p>
          <a:p>
            <a:r>
              <a:rPr lang="en-GB" dirty="0" smtClean="0"/>
              <a:t>Finding a circle in a field of lollipops is harder than finding a lollipop in a field of circles</a:t>
            </a:r>
          </a:p>
          <a:p>
            <a:pPr lvl="1"/>
            <a:r>
              <a:rPr lang="en-GB" dirty="0" smtClean="0"/>
              <a:t>Because odd-man-out is distinguished by </a:t>
            </a:r>
            <a:r>
              <a:rPr lang="en-GB" i="1" dirty="0" smtClean="0"/>
              <a:t>having</a:t>
            </a:r>
            <a:r>
              <a:rPr lang="en-GB" dirty="0" smtClean="0"/>
              <a:t> a simple feature rather than </a:t>
            </a:r>
            <a:r>
              <a:rPr lang="en-GB" i="1" dirty="0" smtClean="0"/>
              <a:t>not having</a:t>
            </a:r>
            <a:r>
              <a:rPr lang="en-GB" dirty="0" smtClean="0"/>
              <a:t> a particular feature</a:t>
            </a:r>
          </a:p>
          <a:p>
            <a:pPr lvl="1"/>
            <a:r>
              <a:rPr lang="en-GB" dirty="0" smtClean="0"/>
              <a:t>To find the circle in a field of lollipops, you have to check all the circles in the circle maps to see if there’s a corresponding “stick” in the stick map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106040" cy="47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68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Problems with feature integration theory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115"/>
            <a:ext cx="8229600" cy="315504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List of “features” has had to steadily grow in order to account for observed effects</a:t>
            </a:r>
          </a:p>
          <a:p>
            <a:pPr lvl="1"/>
            <a:r>
              <a:rPr lang="en-GB" dirty="0" smtClean="0"/>
              <a:t>Some of these features seem to be quite complex (see above)</a:t>
            </a:r>
          </a:p>
          <a:p>
            <a:r>
              <a:rPr lang="en-GB" dirty="0" smtClean="0"/>
              <a:t>Some conjunction searches are “parallel” (i.e., constant-time)</a:t>
            </a:r>
          </a:p>
          <a:p>
            <a:pPr lvl="1"/>
            <a:r>
              <a:rPr lang="en-GB" dirty="0" smtClean="0"/>
              <a:t>e.g., if one feature is depth or motion – such features may segment the scene into “surfaces” allowing us to parallel search one surface at a time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448" y="1600200"/>
            <a:ext cx="3661103" cy="13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98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Guided 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71309"/>
            <a:ext cx="8229600" cy="2855311"/>
          </a:xfrm>
        </p:spPr>
        <p:txBody>
          <a:bodyPr>
            <a:normAutofit fontScale="47500" lnSpcReduction="20000"/>
          </a:bodyPr>
          <a:lstStyle/>
          <a:p>
            <a:r>
              <a:rPr lang="en-GB" dirty="0" smtClean="0"/>
              <a:t>Image again analysed into simple features</a:t>
            </a:r>
          </a:p>
          <a:p>
            <a:r>
              <a:rPr lang="en-GB" dirty="0" smtClean="0"/>
              <a:t>But then used to build a </a:t>
            </a:r>
            <a:r>
              <a:rPr lang="en-GB" b="1" i="1" dirty="0" smtClean="0"/>
              <a:t>salience map</a:t>
            </a:r>
            <a:r>
              <a:rPr lang="en-GB" dirty="0" smtClean="0"/>
              <a:t> which is independent of what actually caused the salience</a:t>
            </a:r>
          </a:p>
          <a:p>
            <a:r>
              <a:rPr lang="en-GB" dirty="0" smtClean="0"/>
              <a:t>Salience can be bottom-up...</a:t>
            </a:r>
          </a:p>
          <a:p>
            <a:pPr lvl="1"/>
            <a:r>
              <a:rPr lang="en-GB" dirty="0" smtClean="0"/>
              <a:t>e.g., due to rarity in field (single blue line in a field of red lines)</a:t>
            </a:r>
          </a:p>
          <a:p>
            <a:r>
              <a:rPr lang="en-GB" dirty="0" smtClean="0"/>
              <a:t>...or top-down</a:t>
            </a:r>
          </a:p>
          <a:p>
            <a:pPr lvl="1"/>
            <a:r>
              <a:rPr lang="en-GB" dirty="0" smtClean="0"/>
              <a:t>“Look for a blue line!”</a:t>
            </a:r>
          </a:p>
          <a:p>
            <a:r>
              <a:rPr lang="en-GB" dirty="0" smtClean="0"/>
              <a:t>Gives list of elements in order of salience</a:t>
            </a:r>
          </a:p>
          <a:p>
            <a:r>
              <a:rPr lang="en-GB" dirty="0" smtClean="0"/>
              <a:t>So parallel search is fast because the most salient objects are at the top of the list</a:t>
            </a:r>
          </a:p>
          <a:p>
            <a:r>
              <a:rPr lang="en-GB" dirty="0" smtClean="0"/>
              <a:t>In serial search, target is not most salient element and need to look further down in list</a:t>
            </a:r>
          </a:p>
          <a:p>
            <a:r>
              <a:rPr lang="en-GB" dirty="0" smtClean="0"/>
              <a:t>Leaves many things unexplained e.g., how is sorting done?</a:t>
            </a:r>
          </a:p>
          <a:p>
            <a:r>
              <a:rPr lang="en-GB" dirty="0" smtClean="0"/>
              <a:t>Look for a purple &gt; in images above – quicker at right because can discount green distractors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26" y="1417638"/>
            <a:ext cx="4368043" cy="22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12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Unilateral visual neglect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240" y="1600200"/>
            <a:ext cx="4123559" cy="4933731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If person has lesion in right parietal cortex, then behaves as though he gets no information from the left visual field</a:t>
            </a:r>
          </a:p>
          <a:p>
            <a:pPr lvl="1"/>
            <a:r>
              <a:rPr lang="en-GB" dirty="0" smtClean="0"/>
              <a:t>might shave or apply make up only to right side</a:t>
            </a:r>
          </a:p>
          <a:p>
            <a:pPr lvl="1"/>
            <a:r>
              <a:rPr lang="en-GB" dirty="0" smtClean="0"/>
              <a:t>might only eat food from right side of plate</a:t>
            </a:r>
          </a:p>
          <a:p>
            <a:r>
              <a:rPr lang="en-GB" dirty="0" smtClean="0"/>
              <a:t>Commonly deny they have any problems</a:t>
            </a:r>
          </a:p>
          <a:p>
            <a:r>
              <a:rPr lang="en-GB" dirty="0" smtClean="0"/>
              <a:t>Extreme neglect is rare and tends to fade with time</a:t>
            </a:r>
          </a:p>
          <a:p>
            <a:r>
              <a:rPr lang="en-GB" dirty="0" smtClean="0"/>
              <a:t>More common is </a:t>
            </a:r>
            <a:r>
              <a:rPr lang="en-GB" b="1" i="1" dirty="0" smtClean="0"/>
              <a:t>extinction</a:t>
            </a:r>
            <a:endParaRPr lang="en-GB" dirty="0" smtClean="0"/>
          </a:p>
          <a:p>
            <a:pPr lvl="1"/>
            <a:r>
              <a:rPr lang="en-GB" dirty="0" smtClean="0"/>
              <a:t>if a single element presented on the left, the no problem</a:t>
            </a:r>
          </a:p>
          <a:p>
            <a:pPr lvl="1"/>
            <a:r>
              <a:rPr lang="en-GB" dirty="0" smtClean="0"/>
              <a:t>if elements presented on both sides, then only right-hand element reported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786" y="1417638"/>
            <a:ext cx="1907628" cy="1609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23243"/>
            <a:ext cx="4106040" cy="251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84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neglect object- or space-based?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crossing-out task, subject crosses out </a:t>
            </a:r>
            <a:r>
              <a:rPr lang="en-GB" dirty="0" err="1" smtClean="0"/>
              <a:t>rhs</a:t>
            </a:r>
            <a:r>
              <a:rPr lang="en-GB" dirty="0" smtClean="0"/>
              <a:t> of </a:t>
            </a:r>
            <a:r>
              <a:rPr lang="en-GB" i="1" dirty="0" smtClean="0"/>
              <a:t>each object</a:t>
            </a:r>
            <a:endParaRPr lang="en-GB" dirty="0" smtClean="0"/>
          </a:p>
          <a:p>
            <a:pPr lvl="1"/>
            <a:r>
              <a:rPr lang="en-GB" dirty="0" smtClean="0"/>
              <a:t>suggests that recognizes objects </a:t>
            </a:r>
            <a:r>
              <a:rPr lang="en-GB" i="1" dirty="0" smtClean="0"/>
              <a:t>before</a:t>
            </a:r>
            <a:r>
              <a:rPr lang="en-GB" dirty="0" smtClean="0"/>
              <a:t> neglect takes effect</a:t>
            </a:r>
          </a:p>
          <a:p>
            <a:r>
              <a:rPr lang="en-GB" dirty="0" smtClean="0"/>
              <a:t>However, could be that subject fixates each object separately, so could be space-based</a:t>
            </a:r>
          </a:p>
          <a:p>
            <a:r>
              <a:rPr lang="en-GB" dirty="0" smtClean="0"/>
              <a:t>Similarly, copying drawings must involve many fixations, so results are hard to </a:t>
            </a:r>
            <a:r>
              <a:rPr lang="en-GB" dirty="0" err="1" smtClean="0"/>
              <a:t>interpet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4925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neglect object- or space-based?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33379"/>
            <a:ext cx="8229600" cy="324069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Neglect patient has to identify whether target contour is same as boundary between regions</a:t>
            </a:r>
          </a:p>
          <a:p>
            <a:r>
              <a:rPr lang="en-GB" dirty="0" smtClean="0"/>
              <a:t>Purple region usually perceived as object</a:t>
            </a:r>
          </a:p>
          <a:p>
            <a:r>
              <a:rPr lang="en-GB" dirty="0" smtClean="0"/>
              <a:t>50% correct (chance level) when purple region on right (and boundary to left of object)</a:t>
            </a:r>
          </a:p>
          <a:p>
            <a:r>
              <a:rPr lang="en-GB" dirty="0" smtClean="0"/>
              <a:t>80% correct (same as normal people) when purple region on left (boundary on right of object)</a:t>
            </a:r>
          </a:p>
          <a:p>
            <a:r>
              <a:rPr lang="en-GB" dirty="0" smtClean="0"/>
              <a:t>So here neglect is clearly object-based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45" y="1417638"/>
            <a:ext cx="4318000" cy="18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48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Symmetry cues in figure-ground perception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276" y="1734207"/>
            <a:ext cx="4088523" cy="439195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When look at top of figure, banisters look white, when look at bottom of figure, banisters look pink</a:t>
            </a:r>
          </a:p>
          <a:p>
            <a:r>
              <a:rPr lang="en-GB" dirty="0" smtClean="0"/>
              <a:t>This is due to symmetry</a:t>
            </a:r>
          </a:p>
          <a:p>
            <a:r>
              <a:rPr lang="en-GB" dirty="0" smtClean="0"/>
              <a:t>Neglect patient identifies figure in such images just as a normal person does</a:t>
            </a:r>
          </a:p>
          <a:p>
            <a:pPr lvl="1"/>
            <a:r>
              <a:rPr lang="en-GB" dirty="0" smtClean="0"/>
              <a:t>So must be processing both sides of each “banister”</a:t>
            </a:r>
          </a:p>
          <a:p>
            <a:r>
              <a:rPr lang="en-GB" dirty="0" smtClean="0"/>
              <a:t>However, if only one banister is presented, patient performs at chance level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37827"/>
            <a:ext cx="3937007" cy="28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04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5171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When you focus your </a:t>
            </a:r>
            <a:r>
              <a:rPr lang="en-GB" i="1" dirty="0" smtClean="0"/>
              <a:t>attention</a:t>
            </a:r>
            <a:r>
              <a:rPr lang="en-GB" dirty="0" smtClean="0"/>
              <a:t> on a task, you don’t (consciously) notice other things that are going on around you</a:t>
            </a:r>
          </a:p>
          <a:p>
            <a:r>
              <a:rPr lang="en-GB" dirty="0" smtClean="0"/>
              <a:t>When you stop attending to the task, you suddenly become aware of noises and activity around you</a:t>
            </a:r>
          </a:p>
          <a:p>
            <a:r>
              <a:rPr lang="en-GB" i="1" dirty="0" smtClean="0"/>
              <a:t>Attention</a:t>
            </a:r>
            <a:r>
              <a:rPr lang="en-GB" dirty="0" smtClean="0"/>
              <a:t> filters out unnecessary information and frees resources so they can be dedicated to the task at hand</a:t>
            </a:r>
          </a:p>
          <a:p>
            <a:r>
              <a:rPr lang="en-GB" dirty="0" smtClean="0"/>
              <a:t>What is filtered out? How is it filtered? Where does this filtering take place? What exactly are the “resources” that are freed up?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692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534" y="1600200"/>
            <a:ext cx="4128266" cy="4525963"/>
          </a:xfrm>
        </p:spPr>
        <p:txBody>
          <a:bodyPr/>
          <a:lstStyle/>
          <a:p>
            <a:r>
              <a:rPr lang="en-GB" dirty="0" smtClean="0"/>
              <a:t>Decide whether the dark blue shapes on the left are the same</a:t>
            </a:r>
          </a:p>
          <a:p>
            <a:pPr lvl="1"/>
            <a:r>
              <a:rPr lang="en-GB" dirty="0" smtClean="0"/>
              <a:t>The purple shapes are there to make it harder!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93" y="2278556"/>
            <a:ext cx="4152729" cy="28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81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552" y="1600200"/>
            <a:ext cx="4094247" cy="4525963"/>
          </a:xfrm>
        </p:spPr>
        <p:txBody>
          <a:bodyPr/>
          <a:lstStyle/>
          <a:p>
            <a:r>
              <a:rPr lang="en-GB" dirty="0" smtClean="0"/>
              <a:t>Which of the purple shapes on the left were present in the figures on the previous slide?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3" y="1868653"/>
            <a:ext cx="4306929" cy="294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4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516" y="1417638"/>
            <a:ext cx="4097283" cy="518636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Hard to remember purple shapes because your attention was drawn away from them by the instructions</a:t>
            </a:r>
          </a:p>
          <a:p>
            <a:r>
              <a:rPr lang="en-GB" dirty="0" smtClean="0"/>
              <a:t>Tells us that vision is an active process:</a:t>
            </a:r>
          </a:p>
          <a:p>
            <a:pPr lvl="1"/>
            <a:r>
              <a:rPr lang="en-GB" dirty="0" smtClean="0"/>
              <a:t>Just because your eyes are facing in a particular direction doesn’t mean you’re seeing what’s there</a:t>
            </a:r>
          </a:p>
          <a:p>
            <a:r>
              <a:rPr lang="en-GB" dirty="0" smtClean="0"/>
              <a:t>Need to put some kind of ‘effort’ into processing the object</a:t>
            </a:r>
          </a:p>
          <a:p>
            <a:r>
              <a:rPr lang="en-GB" dirty="0" smtClean="0"/>
              <a:t>When we change our focus of (visual) attention, the eyes move so that the attended object projects onto the fovea – </a:t>
            </a:r>
            <a:r>
              <a:rPr lang="en-GB" i="1" dirty="0" smtClean="0"/>
              <a:t>overt attention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00651"/>
            <a:ext cx="3667255" cy="2510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27522"/>
            <a:ext cx="3845034" cy="25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9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Vision and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854" y="1600200"/>
            <a:ext cx="4150945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What are the differences between our vision with attention and vision when our attention is elsewhere?</a:t>
            </a:r>
          </a:p>
          <a:p>
            <a:r>
              <a:rPr lang="en-GB" dirty="0" smtClean="0"/>
              <a:t>How do we decide what we should be paying attention to?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891863"/>
            <a:ext cx="4072791" cy="35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85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2708</Words>
  <Application>Microsoft Macintosh PowerPoint</Application>
  <PresentationFormat>On-screen Show (4:3)</PresentationFormat>
  <Paragraphs>233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Attention and neglect</vt:lpstr>
      <vt:lpstr>Source</vt:lpstr>
      <vt:lpstr>Hemispatial neglect</vt:lpstr>
      <vt:lpstr>Attention</vt:lpstr>
      <vt:lpstr>Introduction</vt:lpstr>
      <vt:lpstr>Attention</vt:lpstr>
      <vt:lpstr>Attention</vt:lpstr>
      <vt:lpstr>Attention</vt:lpstr>
      <vt:lpstr>Vision and attention</vt:lpstr>
      <vt:lpstr>Moving attention</vt:lpstr>
      <vt:lpstr>Typical results of cueing paradigm experiments</vt:lpstr>
      <vt:lpstr>Exogenous and endogenous cues</vt:lpstr>
      <vt:lpstr>Effects of endogenous and exogenous cues</vt:lpstr>
      <vt:lpstr>Change blindness</vt:lpstr>
      <vt:lpstr>Change blindness</vt:lpstr>
      <vt:lpstr>Pictures presented with a gap</vt:lpstr>
      <vt:lpstr>PowerPoint Presentation</vt:lpstr>
      <vt:lpstr>Pictures presented with a gap</vt:lpstr>
      <vt:lpstr>Pictures presented with no gap</vt:lpstr>
      <vt:lpstr>Pictures presented with no gap</vt:lpstr>
      <vt:lpstr>Change blindness</vt:lpstr>
      <vt:lpstr>Mud splash experiment</vt:lpstr>
      <vt:lpstr>We only know about  what we’re looking at</vt:lpstr>
      <vt:lpstr>Fixate on the cross in the middle</vt:lpstr>
      <vt:lpstr>What colour was the circle at the indicated position?</vt:lpstr>
      <vt:lpstr>How do we know where to look next?</vt:lpstr>
      <vt:lpstr>The world is fairly stable</vt:lpstr>
      <vt:lpstr>Moving attention</vt:lpstr>
      <vt:lpstr>Moving attention</vt:lpstr>
      <vt:lpstr>Where does attention have its effect?</vt:lpstr>
      <vt:lpstr>Effect of attention on V1</vt:lpstr>
      <vt:lpstr>The spotlight of attention</vt:lpstr>
      <vt:lpstr>Objects or areas of the field?</vt:lpstr>
      <vt:lpstr>Object-based attention</vt:lpstr>
      <vt:lpstr>Object recognition</vt:lpstr>
      <vt:lpstr>Watch this</vt:lpstr>
      <vt:lpstr>Head-up displays</vt:lpstr>
      <vt:lpstr>Parallel search</vt:lpstr>
      <vt:lpstr>Serial conjunction search</vt:lpstr>
      <vt:lpstr>Conjunction search</vt:lpstr>
      <vt:lpstr>Visual search</vt:lpstr>
      <vt:lpstr>Feature integration theory</vt:lpstr>
      <vt:lpstr>Feature integration theory</vt:lpstr>
      <vt:lpstr>Problems with feature integration theory</vt:lpstr>
      <vt:lpstr>Guided search</vt:lpstr>
      <vt:lpstr>Unilateral visual neglect</vt:lpstr>
      <vt:lpstr>Is neglect object- or space-based?</vt:lpstr>
      <vt:lpstr>Is neglect object- or space-based?</vt:lpstr>
      <vt:lpstr>Symmetry cues in figure-ground perception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Attention and neglect</dc:title>
  <dc:creator>David Meredith</dc:creator>
  <cp:lastModifiedBy>David Meredith</cp:lastModifiedBy>
  <cp:revision>52</cp:revision>
  <dcterms:created xsi:type="dcterms:W3CDTF">2012-09-27T17:20:57Z</dcterms:created>
  <dcterms:modified xsi:type="dcterms:W3CDTF">2012-10-16T16:13:03Z</dcterms:modified>
</cp:coreProperties>
</file>